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80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1" r:id="rId20"/>
    <p:sldId id="272" r:id="rId21"/>
    <p:sldId id="283" r:id="rId22"/>
    <p:sldId id="273" r:id="rId23"/>
    <p:sldId id="274" r:id="rId24"/>
    <p:sldId id="282" r:id="rId25"/>
    <p:sldId id="275" r:id="rId26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812" autoAdjust="0"/>
  </p:normalViewPr>
  <p:slideViewPr>
    <p:cSldViewPr snapToGrid="0">
      <p:cViewPr varScale="1">
        <p:scale>
          <a:sx n="64" d="100"/>
          <a:sy n="64" d="100"/>
        </p:scale>
        <p:origin x="-108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6F20-0117-4EB4-8602-D10F257BC4D3}" type="datetimeFigureOut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7834D-3B74-4BB2-8B9C-28EA10565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23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它的輸出值只取決於目前時刻的輸入值，這樣的類神經網路稱為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feedforward neural network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https://www.itsfun.com.tw/%E5%89%8D%E9%A5%8B%E7%A5%9E%E7%B6%93%E7%B6%B2%E8%B7%AF/wiki-1552427-5569107#</a:t>
            </a:r>
            <a:r>
              <a:rPr lang="zh-TW" altLang="en-US" dirty="0" smtClean="0"/>
              <a:t>感知器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7834D-3B74-4BB2-8B9C-28EA10565DD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0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它的輸出值只取決於目前時刻的輸入值，這樣的類神經網路稱為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feedforward neural network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https://en.wikipedia.org/wiki/Feedforward_neural_network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7834D-3B74-4BB2-8B9C-28EA10565DD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64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http://www.zmonster.me/notes/sequence_to_sequence_learning.html</a:t>
            </a:r>
          </a:p>
          <a:p>
            <a:r>
              <a:rPr lang="en-US" altLang="zh-TW" dirty="0" smtClean="0"/>
              <a:t>http://www.zmonster.me/2016/05/29/sequence_to_sequence_with_keras.html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7834D-3B74-4BB2-8B9C-28EA10565DD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476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http://blog.csdn.net/girlhpp/article/details/19400731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7834D-3B74-4BB2-8B9C-28EA10565DD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79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BDA1-118D-487D-AFA2-3AFDFA9B53FE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75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4CB4-EF86-4857-85EB-9F62460543B4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2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A2D4-87CE-4E33-9F44-D5772343DD1F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428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57DC-B32D-4E41-BFD7-7EFAFA1EC6E8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17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ACD-581B-443A-AEDA-653E7A5DE663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675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0173-DDCC-47CE-BB2B-A219AC77B986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204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E3E8-6629-41DE-8230-413895E9992C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51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0F86-4BA8-4E42-ACF3-DF4CDB95EE7D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9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1912-F2F9-483B-ACE9-6FD3BC4955F8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49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F729-861C-4ECF-BD4B-ABD1A9332544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17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1C17-BB22-474D-8687-8486F47D3951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39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969-8DD8-4C5D-9455-6159B28160A6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59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2932-7259-4C6C-AEBA-41261558D054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3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0F1E-A117-4CC3-9468-6547954560D0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58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A1BD-5048-44AA-8F97-6FAFF140E948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31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70D1-9DE2-4B42-B731-0FB9ABFD748C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69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91D3-5FC9-43DD-B07B-7C663ED39741}" type="datetime1">
              <a:rPr lang="zh-TW" altLang="en-US" smtClean="0"/>
              <a:t>2017/4/25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C24B65-FEBF-4562-8371-7F90746AE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8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find/cs/1/au:+Corrado_G/0/1/0/all/0/1" TargetMode="External"/><Relationship Id="rId3" Type="http://schemas.openxmlformats.org/officeDocument/2006/relationships/hyperlink" Target="https://arxiv.org/find/cs/1/au:+Kurach_K/0/1/0/all/0/1" TargetMode="External"/><Relationship Id="rId7" Type="http://schemas.openxmlformats.org/officeDocument/2006/relationships/hyperlink" Target="https://arxiv.org/find/cs/1/au:+Miklos_B/0/1/0/all/0/1" TargetMode="External"/><Relationship Id="rId12" Type="http://schemas.openxmlformats.org/officeDocument/2006/relationships/hyperlink" Target="https://arxiv.org/find/cs/1/au:+Ramavajjala_V/0/1/0/all/0/1" TargetMode="External"/><Relationship Id="rId2" Type="http://schemas.openxmlformats.org/officeDocument/2006/relationships/hyperlink" Target="https://arxiv.org/find/cs/1/au:+Kannan_A/0/1/0/all/0/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rxiv.org/find/cs/1/au:+Tomkins_A/0/1/0/all/0/1" TargetMode="External"/><Relationship Id="rId11" Type="http://schemas.openxmlformats.org/officeDocument/2006/relationships/hyperlink" Target="https://arxiv.org/find/cs/1/au:+Young_P/0/1/0/all/0/1" TargetMode="External"/><Relationship Id="rId5" Type="http://schemas.openxmlformats.org/officeDocument/2006/relationships/hyperlink" Target="https://arxiv.org/find/cs/1/au:+Kaufmann_T/0/1/0/all/0/1" TargetMode="External"/><Relationship Id="rId10" Type="http://schemas.openxmlformats.org/officeDocument/2006/relationships/hyperlink" Target="https://arxiv.org/find/cs/1/au:+Ganea_M/0/1/0/all/0/1" TargetMode="External"/><Relationship Id="rId4" Type="http://schemas.openxmlformats.org/officeDocument/2006/relationships/hyperlink" Target="https://arxiv.org/find/cs/1/au:+Ravi_S/0/1/0/all/0/1" TargetMode="External"/><Relationship Id="rId9" Type="http://schemas.openxmlformats.org/officeDocument/2006/relationships/hyperlink" Target="https://arxiv.org/find/cs/1/au:+Lukacs_L/0/1/0/all/0/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46313" y="166151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Smart Reply: </a:t>
            </a:r>
            <a:br>
              <a:rPr lang="en-US" altLang="zh-TW" dirty="0" smtClean="0"/>
            </a:br>
            <a:r>
              <a:rPr lang="en-US" altLang="zh-TW" dirty="0" smtClean="0"/>
              <a:t>Automated Response Suggestion for Email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0987" y="3924297"/>
            <a:ext cx="9715200" cy="2843213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chemeClr val="tx1"/>
                </a:solidFill>
              </a:rPr>
              <a:t>Speaker: Jim-An Tsai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Advisor: Professor </a:t>
            </a:r>
            <a:r>
              <a:rPr lang="en-US" altLang="zh-TW" dirty="0" err="1">
                <a:solidFill>
                  <a:schemeClr val="tx1"/>
                </a:solidFill>
              </a:rPr>
              <a:t>Jia</a:t>
            </a:r>
            <a:r>
              <a:rPr lang="en-US" altLang="zh-TW" dirty="0">
                <a:solidFill>
                  <a:schemeClr val="tx1"/>
                </a:solidFill>
              </a:rPr>
              <a:t>-ling </a:t>
            </a:r>
            <a:r>
              <a:rPr lang="en-US" altLang="zh-TW" dirty="0" err="1">
                <a:solidFill>
                  <a:schemeClr val="tx1"/>
                </a:solidFill>
              </a:rPr>
              <a:t>Koh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Author: 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Anjuli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Kannan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Karol 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Kurach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Sujith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Ravi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Tobias Kaufmann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Andrew Tomkins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Balint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 Miklos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Greg 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Corrado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Laszlo 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Lukacs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Marina 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Ganea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Peter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 Young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Vivek</a:t>
            </a:r>
            <a:r>
              <a:rPr lang="en-US" altLang="zh-TW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 </a:t>
            </a:r>
            <a:r>
              <a:rPr lang="en-US" altLang="zh-TW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Ramavajjala</a:t>
            </a:r>
            <a:endParaRPr lang="en-US" altLang="zh-TW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Date:2017/4/25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Source: KDD </a:t>
            </a:r>
            <a:r>
              <a:rPr lang="en-US" altLang="zh-TW" dirty="0" smtClean="0">
                <a:solidFill>
                  <a:schemeClr val="tx1"/>
                </a:solidFill>
              </a:rPr>
              <a:t>’16</a:t>
            </a:r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2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8513" y="624110"/>
            <a:ext cx="8911687" cy="704628"/>
          </a:xfrm>
        </p:spPr>
        <p:txBody>
          <a:bodyPr/>
          <a:lstStyle/>
          <a:p>
            <a:r>
              <a:rPr lang="en-US" altLang="zh-TW" dirty="0"/>
              <a:t>Triggering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74799" y="1504949"/>
            <a:ext cx="10408025" cy="4624389"/>
          </a:xfrm>
        </p:spPr>
        <p:txBody>
          <a:bodyPr/>
          <a:lstStyle/>
          <a:p>
            <a:r>
              <a:rPr lang="en-US" altLang="zh-TW" dirty="0" smtClean="0"/>
              <a:t>The goal is to model </a:t>
            </a:r>
            <a:r>
              <a:rPr lang="en-US" altLang="zh-TW" dirty="0"/>
              <a:t>P(y </a:t>
            </a:r>
            <a:r>
              <a:rPr lang="en-US" altLang="zh-TW" dirty="0" smtClean="0"/>
              <a:t>= </a:t>
            </a:r>
            <a:r>
              <a:rPr lang="en-US" altLang="zh-TW" dirty="0" err="1" smtClean="0"/>
              <a:t>true|o</a:t>
            </a:r>
            <a:r>
              <a:rPr lang="en-US" altLang="zh-TW" dirty="0" smtClean="0"/>
              <a:t>), </a:t>
            </a:r>
            <a:r>
              <a:rPr lang="en-US" altLang="zh-TW" dirty="0"/>
              <a:t>the probability that message o will have a </a:t>
            </a:r>
            <a:r>
              <a:rPr lang="en-US" altLang="zh-TW" dirty="0" smtClean="0"/>
              <a:t>response on </a:t>
            </a:r>
            <a:r>
              <a:rPr lang="en-US" altLang="zh-TW" dirty="0"/>
              <a:t>mobile</a:t>
            </a:r>
            <a:r>
              <a:rPr lang="en-US" altLang="zh-TW" dirty="0" smtClean="0"/>
              <a:t>.(y=(</a:t>
            </a:r>
            <a:r>
              <a:rPr lang="en-US" altLang="zh-TW" dirty="0" err="1" smtClean="0"/>
              <a:t>true,false</a:t>
            </a:r>
            <a:r>
              <a:rPr lang="en-US" altLang="zh-TW" dirty="0" smtClean="0"/>
              <a:t>), o = incoming messages).</a:t>
            </a:r>
          </a:p>
          <a:p>
            <a:r>
              <a:rPr lang="en-US" altLang="zh-TW" dirty="0" smtClean="0"/>
              <a:t>Training features: content features(</a:t>
            </a:r>
            <a:r>
              <a:rPr lang="en-US" altLang="zh-TW" dirty="0" err="1" smtClean="0"/>
              <a:t>eg</a:t>
            </a:r>
            <a:r>
              <a:rPr lang="en-US" altLang="zh-TW" dirty="0" smtClean="0"/>
              <a:t>: unigram, bigrams)from the message body, subject and headers.</a:t>
            </a:r>
          </a:p>
          <a:p>
            <a:r>
              <a:rPr lang="en-US" altLang="zh-TW" dirty="0"/>
              <a:t>feedforward neural network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443" y="186010"/>
            <a:ext cx="2564402" cy="118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图 1. 多层神经网络结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381" y="3406004"/>
            <a:ext cx="52006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5663" y="609823"/>
            <a:ext cx="8911687" cy="661765"/>
          </a:xfrm>
        </p:spPr>
        <p:txBody>
          <a:bodyPr/>
          <a:lstStyle/>
          <a:p>
            <a:r>
              <a:rPr lang="en-US" altLang="zh-TW" dirty="0"/>
              <a:t>Response selection(LSTM)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35663" y="1271588"/>
            <a:ext cx="8915400" cy="3777622"/>
          </a:xfrm>
        </p:spPr>
        <p:txBody>
          <a:bodyPr/>
          <a:lstStyle/>
          <a:p>
            <a:r>
              <a:rPr lang="en-US" altLang="zh-TW" dirty="0" smtClean="0"/>
              <a:t>Example: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99" y="1785938"/>
            <a:ext cx="6157914" cy="391563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645" y="141923"/>
            <a:ext cx="24860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7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5650" y="666972"/>
            <a:ext cx="8911687" cy="60461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Response selection(LSTM)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35650" y="1409700"/>
            <a:ext cx="10554143" cy="4986338"/>
          </a:xfrm>
        </p:spPr>
        <p:txBody>
          <a:bodyPr/>
          <a:lstStyle/>
          <a:p>
            <a:r>
              <a:rPr lang="en-US" altLang="zh-TW" dirty="0" smtClean="0"/>
              <a:t>LSTM model: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Training: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o: original messages,  r: possible responses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 descr="seq2seq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50" y="1874043"/>
            <a:ext cx="9324975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2788" y="4590455"/>
            <a:ext cx="4432060" cy="1117997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262" y="54767"/>
            <a:ext cx="24860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2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9950" y="609822"/>
            <a:ext cx="8911687" cy="690340"/>
          </a:xfrm>
        </p:spPr>
        <p:txBody>
          <a:bodyPr/>
          <a:lstStyle/>
          <a:p>
            <a:r>
              <a:rPr lang="en-US" altLang="zh-TW" dirty="0"/>
              <a:t>Response selection(LSTM)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46236" y="1300162"/>
            <a:ext cx="10318109" cy="4772026"/>
          </a:xfrm>
        </p:spPr>
        <p:txBody>
          <a:bodyPr/>
          <a:lstStyle/>
          <a:p>
            <a:r>
              <a:rPr lang="en-US" altLang="zh-TW" dirty="0" smtClean="0"/>
              <a:t>Inference(using beam search):</a:t>
            </a:r>
          </a:p>
          <a:p>
            <a:r>
              <a:rPr lang="en-US" altLang="zh-TW" dirty="0" smtClean="0"/>
              <a:t>Beam Search: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158" y="1733549"/>
            <a:ext cx="5370530" cy="4986197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977" y="1"/>
            <a:ext cx="2157413" cy="1578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2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5662" y="595535"/>
            <a:ext cx="8911687" cy="676053"/>
          </a:xfrm>
        </p:spPr>
        <p:txBody>
          <a:bodyPr/>
          <a:lstStyle/>
          <a:p>
            <a:r>
              <a:rPr lang="en-US" altLang="zh-TW" dirty="0"/>
              <a:t>Response selection(LSTM)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0537" y="1433512"/>
            <a:ext cx="8915400" cy="3777622"/>
          </a:xfrm>
        </p:spPr>
        <p:txBody>
          <a:bodyPr/>
          <a:lstStyle/>
          <a:p>
            <a:r>
              <a:rPr lang="en-US" altLang="zh-TW" dirty="0" smtClean="0"/>
              <a:t>Beam Search: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24" y="47625"/>
            <a:ext cx="11737298" cy="68103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141" y="3532675"/>
            <a:ext cx="1490663" cy="332532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004" y="47625"/>
            <a:ext cx="24860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0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1375" y="624110"/>
            <a:ext cx="8911687" cy="61890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Permitted responses and clusters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21375" y="1362074"/>
            <a:ext cx="10129278" cy="4291965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1. </a:t>
            </a:r>
            <a:r>
              <a:rPr lang="en-US" altLang="zh-TW" sz="2400" dirty="0" err="1" smtClean="0"/>
              <a:t>Canonicalizing</a:t>
            </a:r>
            <a:r>
              <a:rPr lang="en-US" altLang="zh-TW" sz="2400" dirty="0" smtClean="0"/>
              <a:t> email responses</a:t>
            </a:r>
          </a:p>
          <a:p>
            <a:r>
              <a:rPr lang="en-US" altLang="zh-TW" sz="2400" dirty="0" smtClean="0"/>
              <a:t>Ex: “Thanks for your kind update.”, “Thank you for updating.” means the same information.</a:t>
            </a:r>
          </a:p>
          <a:p>
            <a:endParaRPr lang="en-US" altLang="zh-TW" sz="2400" dirty="0"/>
          </a:p>
          <a:p>
            <a:r>
              <a:rPr lang="en-US" altLang="zh-TW" sz="2400" dirty="0" smtClean="0"/>
              <a:t>&gt;&gt;using dependency parser to generate a </a:t>
            </a:r>
            <a:r>
              <a:rPr lang="en-US" altLang="zh-TW" sz="2400" dirty="0" err="1" smtClean="0"/>
              <a:t>canonicalized</a:t>
            </a:r>
            <a:r>
              <a:rPr lang="en-US" altLang="zh-TW" sz="2400" dirty="0" smtClean="0"/>
              <a:t> representation.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685" y="18693"/>
            <a:ext cx="1356360" cy="1799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4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63285" y="654590"/>
            <a:ext cx="8911687" cy="62557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Permitted responses and clusters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63285" y="1280160"/>
            <a:ext cx="10162956" cy="5318760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2. Semantic intent clustering</a:t>
            </a:r>
          </a:p>
          <a:p>
            <a:r>
              <a:rPr lang="en-US" altLang="zh-TW" sz="2400" dirty="0" smtClean="0"/>
              <a:t>Ex: “ha </a:t>
            </a:r>
            <a:r>
              <a:rPr lang="en-US" altLang="zh-TW" sz="2400" dirty="0" err="1" smtClean="0"/>
              <a:t>ha</a:t>
            </a:r>
            <a:r>
              <a:rPr lang="en-US" altLang="zh-TW" sz="2400" dirty="0" smtClean="0"/>
              <a:t>”, “lol”, “Oh that’s funny!”&gt;&gt; funny cluster</a:t>
            </a:r>
            <a:endParaRPr lang="en-US" altLang="zh-TW" sz="2400" dirty="0"/>
          </a:p>
          <a:p>
            <a:r>
              <a:rPr lang="en-US" altLang="zh-TW" sz="2400" dirty="0" smtClean="0"/>
              <a:t>Using scalable graph algorithm[15]</a:t>
            </a:r>
          </a:p>
          <a:p>
            <a:endParaRPr lang="en-US" altLang="zh-TW" sz="2400" dirty="0"/>
          </a:p>
          <a:p>
            <a:r>
              <a:rPr lang="en-US" altLang="zh-TW" sz="2400" dirty="0" smtClean="0"/>
              <a:t>3. Graph construction</a:t>
            </a:r>
          </a:p>
          <a:p>
            <a:r>
              <a:rPr lang="en-US" altLang="zh-TW" sz="2400" dirty="0" smtClean="0"/>
              <a:t>Purpose: construct a based graph with frequent response messages.</a:t>
            </a:r>
          </a:p>
          <a:p>
            <a:r>
              <a:rPr lang="en-US" altLang="zh-TW" sz="2400" dirty="0" smtClean="0"/>
              <a:t>Ex: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707" y="5120640"/>
            <a:ext cx="6496050" cy="9144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757" y="0"/>
            <a:ext cx="1221945" cy="162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8045" y="654590"/>
            <a:ext cx="8911687" cy="62557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Permitted responses and clusters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48045" y="1280160"/>
            <a:ext cx="9856567" cy="4631062"/>
          </a:xfrm>
        </p:spPr>
        <p:txBody>
          <a:bodyPr/>
          <a:lstStyle/>
          <a:p>
            <a:r>
              <a:rPr lang="en-US" altLang="zh-TW" dirty="0" smtClean="0"/>
              <a:t>4. Semi-supervised Learning</a:t>
            </a:r>
          </a:p>
          <a:p>
            <a:r>
              <a:rPr lang="en-US" altLang="zh-TW" dirty="0" smtClean="0"/>
              <a:t>using EXPANDER[15] for optimization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841" y="2361247"/>
            <a:ext cx="9092974" cy="4054793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677" y="85453"/>
            <a:ext cx="1294138" cy="171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5522323"/>
            <a:ext cx="5886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6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8045" y="639350"/>
            <a:ext cx="2268635" cy="68653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Diversity selection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0148" y="1"/>
            <a:ext cx="7298372" cy="6858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48" y="2893016"/>
            <a:ext cx="3259096" cy="98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7338" y="618517"/>
            <a:ext cx="9720888" cy="1095983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7338" y="1714500"/>
            <a:ext cx="9720262" cy="4076699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Method</a:t>
            </a:r>
          </a:p>
          <a:p>
            <a:endParaRPr lang="en-US" altLang="zh-TW" sz="2800" dirty="0"/>
          </a:p>
          <a:p>
            <a:r>
              <a:rPr lang="en-US" altLang="zh-TW" sz="2800" b="1" dirty="0" smtClean="0"/>
              <a:t>Experiment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7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8763" y="618517"/>
            <a:ext cx="9749463" cy="1095983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8762" y="1714500"/>
            <a:ext cx="9748837" cy="4076699"/>
          </a:xfrm>
        </p:spPr>
        <p:txBody>
          <a:bodyPr>
            <a:noAutofit/>
          </a:bodyPr>
          <a:lstStyle/>
          <a:p>
            <a:r>
              <a:rPr lang="en-US" altLang="zh-TW" sz="2800" b="1" dirty="0" smtClean="0"/>
              <a:t>Introduction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Method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Experiment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7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2805" y="624110"/>
            <a:ext cx="3435584" cy="76273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Data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32805" y="1386840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Training set: </a:t>
            </a:r>
          </a:p>
          <a:p>
            <a:r>
              <a:rPr lang="en-US" altLang="zh-TW" sz="2000" dirty="0" smtClean="0"/>
              <a:t>238 million messages, including 153 million messages that have no responses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52399" y="624110"/>
            <a:ext cx="8911687" cy="769261"/>
          </a:xfrm>
        </p:spPr>
        <p:txBody>
          <a:bodyPr/>
          <a:lstStyle/>
          <a:p>
            <a:r>
              <a:rPr lang="en-US" altLang="zh-TW" dirty="0"/>
              <a:t>Results </a:t>
            </a:r>
            <a:r>
              <a:rPr lang="en-US" altLang="zh-TW" dirty="0" smtClean="0"/>
              <a:t>for Triggering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39978" y="1393371"/>
            <a:ext cx="8915400" cy="3777622"/>
          </a:xfrm>
        </p:spPr>
        <p:txBody>
          <a:bodyPr/>
          <a:lstStyle/>
          <a:p>
            <a:r>
              <a:rPr lang="en-US" altLang="zh-TW" dirty="0" smtClean="0"/>
              <a:t>Split the data set to Train80%, Test 20%</a:t>
            </a:r>
          </a:p>
          <a:p>
            <a:endParaRPr lang="en-US" altLang="zh-TW" dirty="0"/>
          </a:p>
          <a:p>
            <a:r>
              <a:rPr lang="en-US" altLang="zh-TW" dirty="0" smtClean="0"/>
              <a:t>AUC of the triggering model is 0.854.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6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0153" y="639350"/>
            <a:ext cx="6677823" cy="79321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Results for Response selection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195" y="4241437"/>
            <a:ext cx="6530258" cy="202438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1081" y="5170993"/>
            <a:ext cx="2706188" cy="94716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639978" y="1393371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Perplexity is a measure of how well the model </a:t>
            </a:r>
            <a:r>
              <a:rPr lang="en-US" altLang="zh-TW" dirty="0" smtClean="0"/>
              <a:t>has fit the data</a:t>
            </a:r>
            <a:r>
              <a:rPr lang="en-US" altLang="zh-TW" dirty="0"/>
              <a:t>: a model with lower perplexity assigns higher </a:t>
            </a:r>
            <a:r>
              <a:rPr lang="en-US" altLang="zh-TW" dirty="0" smtClean="0"/>
              <a:t>likelihood to </a:t>
            </a:r>
            <a:r>
              <a:rPr lang="en-US" altLang="zh-TW" dirty="0"/>
              <a:t>the test responses, so we expect it to be better at </a:t>
            </a:r>
            <a:r>
              <a:rPr lang="en-US" altLang="zh-TW" dirty="0" smtClean="0"/>
              <a:t>predicting </a:t>
            </a:r>
            <a:r>
              <a:rPr lang="en-US" altLang="zh-TW" dirty="0"/>
              <a:t>responses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perplexity of </a:t>
            </a:r>
            <a:r>
              <a:rPr lang="en-US" altLang="zh-TW" dirty="0" smtClean="0"/>
              <a:t>the </a:t>
            </a:r>
            <a:r>
              <a:rPr lang="en-US" altLang="zh-TW" b="1" dirty="0" smtClean="0"/>
              <a:t>Smart </a:t>
            </a:r>
            <a:r>
              <a:rPr lang="en-US" altLang="zh-TW" b="1" dirty="0"/>
              <a:t>Reply LSTM is </a:t>
            </a:r>
            <a:r>
              <a:rPr lang="en-US" altLang="zh-TW" b="1" dirty="0" smtClean="0"/>
              <a:t>17.0</a:t>
            </a:r>
            <a:r>
              <a:rPr lang="en-US" altLang="zh-TW" dirty="0" smtClean="0"/>
              <a:t>. </a:t>
            </a:r>
          </a:p>
          <a:p>
            <a:r>
              <a:rPr lang="en-US" altLang="zh-TW" dirty="0"/>
              <a:t>an </a:t>
            </a:r>
            <a:r>
              <a:rPr lang="en-US" altLang="zh-TW" dirty="0" smtClean="0"/>
              <a:t>n-grams language </a:t>
            </a:r>
            <a:r>
              <a:rPr lang="en-US" altLang="zh-TW" dirty="0"/>
              <a:t>model with Katz </a:t>
            </a:r>
            <a:r>
              <a:rPr lang="en-US" altLang="zh-TW" dirty="0" err="1" smtClean="0"/>
              <a:t>backoff</a:t>
            </a:r>
            <a:r>
              <a:rPr lang="en-US" altLang="zh-TW" dirty="0" smtClean="0"/>
              <a:t> </a:t>
            </a:r>
            <a:r>
              <a:rPr lang="en-US" altLang="zh-TW" dirty="0"/>
              <a:t>[11] and a maximum </a:t>
            </a:r>
            <a:r>
              <a:rPr lang="en-US" altLang="zh-TW" dirty="0" smtClean="0"/>
              <a:t>order </a:t>
            </a:r>
            <a:r>
              <a:rPr lang="en-US" altLang="zh-TW" dirty="0"/>
              <a:t>of 5 </a:t>
            </a:r>
            <a:r>
              <a:rPr lang="en-US" altLang="zh-TW" b="1" dirty="0"/>
              <a:t>has a perplexity of </a:t>
            </a:r>
            <a:r>
              <a:rPr lang="en-US" altLang="zh-TW" b="1" dirty="0" smtClean="0"/>
              <a:t>31.4 </a:t>
            </a:r>
            <a:r>
              <a:rPr lang="en-US" altLang="zh-TW" dirty="0"/>
              <a:t>on the same </a:t>
            </a:r>
            <a:r>
              <a:rPr lang="en-US" altLang="zh-TW" dirty="0" smtClean="0"/>
              <a:t>data.</a:t>
            </a:r>
          </a:p>
          <a:p>
            <a:endParaRPr lang="en-US" altLang="zh-TW" dirty="0"/>
          </a:p>
          <a:p>
            <a:r>
              <a:rPr lang="en-US" altLang="zh-TW" dirty="0" smtClean="0"/>
              <a:t>Response ranking </a:t>
            </a:r>
          </a:p>
        </p:txBody>
      </p:sp>
    </p:spTree>
    <p:extLst>
      <p:ext uri="{BB962C8B-B14F-4D97-AF65-F5344CB8AC3E}">
        <p14:creationId xmlns:p14="http://schemas.microsoft.com/office/powerpoint/2010/main" val="24367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63285" y="669830"/>
            <a:ext cx="8911687" cy="701770"/>
          </a:xfrm>
        </p:spPr>
        <p:txBody>
          <a:bodyPr/>
          <a:lstStyle/>
          <a:p>
            <a:r>
              <a:rPr lang="en-US" altLang="zh-TW" dirty="0" smtClean="0"/>
              <a:t>Results for diversity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7099" y="1914842"/>
            <a:ext cx="7523403" cy="1940878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6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7338" y="618517"/>
            <a:ext cx="9720888" cy="1095983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7338" y="1714500"/>
            <a:ext cx="9720262" cy="4076699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Method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Experiment</a:t>
            </a:r>
          </a:p>
          <a:p>
            <a:endParaRPr lang="en-US" altLang="zh-TW" sz="2800" dirty="0"/>
          </a:p>
          <a:p>
            <a:r>
              <a:rPr lang="en-US" altLang="zh-TW" sz="2800" b="1" dirty="0" smtClean="0"/>
              <a:t>Conclusion</a:t>
            </a:r>
            <a:endParaRPr lang="zh-TW" altLang="en-US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8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7565" y="669830"/>
            <a:ext cx="8911687" cy="671290"/>
          </a:xfrm>
        </p:spPr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7564" y="1341120"/>
            <a:ext cx="10437275" cy="5151120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We presented Smart Reply, a novel end-to-end system </a:t>
            </a:r>
            <a:r>
              <a:rPr lang="en-US" altLang="zh-TW" sz="2000" dirty="0" smtClean="0"/>
              <a:t>for automatically </a:t>
            </a:r>
            <a:r>
              <a:rPr lang="en-US" altLang="zh-TW" sz="2000" dirty="0"/>
              <a:t>generating short, complete email responses</a:t>
            </a:r>
            <a:r>
              <a:rPr lang="en-US" altLang="zh-TW" sz="2000" dirty="0" smtClean="0"/>
              <a:t>.</a:t>
            </a:r>
          </a:p>
          <a:p>
            <a:endParaRPr lang="en-US" altLang="zh-TW" sz="2000" dirty="0"/>
          </a:p>
          <a:p>
            <a:r>
              <a:rPr lang="en-US" altLang="zh-TW" sz="2000" dirty="0"/>
              <a:t>The core of the system is a state-of-the-art deep </a:t>
            </a:r>
            <a:r>
              <a:rPr lang="en-US" altLang="zh-TW" sz="2000" dirty="0" smtClean="0"/>
              <a:t>LSTM model </a:t>
            </a:r>
            <a:r>
              <a:rPr lang="en-US" altLang="zh-TW" sz="2000" dirty="0"/>
              <a:t>that can predict full responses, given an </a:t>
            </a:r>
            <a:r>
              <a:rPr lang="en-US" altLang="zh-TW" sz="2000" dirty="0" smtClean="0"/>
              <a:t>incoming email </a:t>
            </a:r>
            <a:r>
              <a:rPr lang="en-US" altLang="zh-TW" sz="2000" dirty="0"/>
              <a:t>message.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2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Motivation</a:t>
            </a:r>
            <a:endParaRPr lang="zh-TW" altLang="en-US" dirty="0"/>
          </a:p>
        </p:txBody>
      </p:sp>
      <p:pic>
        <p:nvPicPr>
          <p:cNvPr id="1026" name="Picture 2" descr="「信件」的圖片搜尋結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9400" y="2336799"/>
            <a:ext cx="4725987" cy="340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3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488" y="1"/>
            <a:ext cx="10364451" cy="1042988"/>
          </a:xfrm>
        </p:spPr>
        <p:txBody>
          <a:bodyPr/>
          <a:lstStyle/>
          <a:p>
            <a:pPr algn="l"/>
            <a:r>
              <a:rPr lang="en-US" altLang="zh-TW" dirty="0" smtClean="0"/>
              <a:t>Purpose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7299" y="1"/>
            <a:ext cx="4522375" cy="670754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514850" y="4543425"/>
            <a:ext cx="4157663" cy="11858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4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500" y="138335"/>
            <a:ext cx="8911687" cy="1280890"/>
          </a:xfrm>
        </p:spPr>
        <p:txBody>
          <a:bodyPr/>
          <a:lstStyle/>
          <a:p>
            <a:pPr algn="l"/>
            <a:r>
              <a:rPr lang="en-US" altLang="zh-TW" dirty="0" smtClean="0"/>
              <a:t>Framework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3420" y="447066"/>
            <a:ext cx="6786066" cy="6239483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81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7338" y="618517"/>
            <a:ext cx="9720888" cy="1095983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7338" y="1714500"/>
            <a:ext cx="9720262" cy="4076699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endParaRPr lang="en-US" altLang="zh-TW" sz="2800" dirty="0"/>
          </a:p>
          <a:p>
            <a:r>
              <a:rPr lang="en-US" altLang="zh-TW" sz="2800" b="1" dirty="0" smtClean="0"/>
              <a:t>Method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Experiment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4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38796"/>
          </a:xfrm>
        </p:spPr>
        <p:txBody>
          <a:bodyPr/>
          <a:lstStyle/>
          <a:p>
            <a:pPr algn="l"/>
            <a:r>
              <a:rPr lang="en-US" altLang="zh-TW" dirty="0" smtClean="0"/>
              <a:t>Preprocessing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3774" y="1357314"/>
            <a:ext cx="10363826" cy="4433885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When email message input, it will do </a:t>
            </a:r>
          </a:p>
          <a:p>
            <a:r>
              <a:rPr lang="en-US" altLang="zh-TW" sz="2400" dirty="0" smtClean="0"/>
              <a:t>1. </a:t>
            </a:r>
            <a:r>
              <a:rPr lang="en-US" altLang="zh-TW" sz="2400" dirty="0"/>
              <a:t>Language </a:t>
            </a:r>
            <a:r>
              <a:rPr lang="en-US" altLang="zh-TW" sz="2400" dirty="0" smtClean="0"/>
              <a:t>detection:</a:t>
            </a:r>
            <a:r>
              <a:rPr lang="zh-TW" altLang="en-US" sz="2400" dirty="0" smtClean="0"/>
              <a:t>排除英文之外的語言</a:t>
            </a:r>
            <a:endParaRPr lang="en-US" altLang="zh-TW" sz="2400" dirty="0" smtClean="0"/>
          </a:p>
          <a:p>
            <a:r>
              <a:rPr lang="en-US" altLang="zh-TW" sz="2400" dirty="0" smtClean="0"/>
              <a:t>2. Tokenization:</a:t>
            </a:r>
            <a:r>
              <a:rPr lang="zh-TW" altLang="en-US" sz="2400" dirty="0" smtClean="0"/>
              <a:t>將信件主題跟信件</a:t>
            </a:r>
            <a:r>
              <a:rPr lang="zh-TW" altLang="en-US" sz="2400" dirty="0" smtClean="0"/>
              <a:t>內容都切成</a:t>
            </a:r>
            <a:r>
              <a:rPr lang="en-US" altLang="zh-TW" sz="2400" dirty="0" smtClean="0"/>
              <a:t>words</a:t>
            </a:r>
            <a:r>
              <a:rPr lang="zh-TW" altLang="en-US" sz="2400" dirty="0" smtClean="0"/>
              <a:t>和標點符號。</a:t>
            </a:r>
            <a:endParaRPr lang="en-US" altLang="zh-TW" sz="2400" dirty="0" smtClean="0"/>
          </a:p>
          <a:p>
            <a:r>
              <a:rPr lang="en-US" altLang="zh-TW" sz="2400" dirty="0" smtClean="0"/>
              <a:t>3. </a:t>
            </a:r>
            <a:r>
              <a:rPr lang="en-US" altLang="zh-TW" sz="2400" dirty="0"/>
              <a:t>Sentence </a:t>
            </a:r>
            <a:r>
              <a:rPr lang="en-US" altLang="zh-TW" sz="2400" dirty="0" smtClean="0"/>
              <a:t>segmentation:</a:t>
            </a:r>
            <a:r>
              <a:rPr lang="zh-TW" altLang="en-US" sz="2400" dirty="0" smtClean="0"/>
              <a:t>將</a:t>
            </a:r>
            <a:r>
              <a:rPr lang="en-US" altLang="zh-TW" sz="2400" dirty="0" smtClean="0"/>
              <a:t>sentences</a:t>
            </a:r>
            <a:r>
              <a:rPr lang="zh-TW" altLang="en-US" sz="2400" dirty="0" smtClean="0"/>
              <a:t>分段</a:t>
            </a:r>
            <a:endParaRPr lang="en-US" altLang="zh-TW" sz="2400" dirty="0" smtClean="0"/>
          </a:p>
          <a:p>
            <a:r>
              <a:rPr lang="en-US" altLang="zh-TW" sz="2400" dirty="0" smtClean="0"/>
              <a:t>4. Normalization:</a:t>
            </a:r>
            <a:r>
              <a:rPr lang="zh-TW" altLang="en-US" sz="2400" dirty="0" smtClean="0"/>
              <a:t>將人名、</a:t>
            </a:r>
            <a:r>
              <a:rPr lang="en-US" altLang="zh-TW" sz="2400" dirty="0" smtClean="0"/>
              <a:t>URL</a:t>
            </a:r>
            <a:r>
              <a:rPr lang="zh-TW" altLang="en-US" sz="2400" dirty="0" smtClean="0"/>
              <a:t>連接</a:t>
            </a:r>
            <a:r>
              <a:rPr lang="en-US" altLang="zh-TW" sz="2400" dirty="0" smtClean="0"/>
              <a:t>…</a:t>
            </a:r>
            <a:r>
              <a:rPr lang="zh-TW" altLang="en-US" sz="2400" dirty="0" smtClean="0"/>
              <a:t>等用一個特殊符號取代</a:t>
            </a:r>
            <a:endParaRPr lang="en-US" altLang="zh-TW" sz="2400" dirty="0" smtClean="0"/>
          </a:p>
          <a:p>
            <a:r>
              <a:rPr lang="en-US" altLang="zh-TW" sz="2400" dirty="0" smtClean="0"/>
              <a:t>5. </a:t>
            </a:r>
            <a:r>
              <a:rPr lang="en-US" altLang="zh-TW" sz="2400" dirty="0"/>
              <a:t>Quotation </a:t>
            </a:r>
            <a:r>
              <a:rPr lang="en-US" altLang="zh-TW" sz="2400" dirty="0" smtClean="0"/>
              <a:t>removal:</a:t>
            </a:r>
            <a:r>
              <a:rPr lang="zh-TW" altLang="en-US" sz="2400" dirty="0" smtClean="0"/>
              <a:t>引用的內容移除</a:t>
            </a:r>
            <a:endParaRPr lang="en-US" altLang="zh-TW" sz="2400" dirty="0" smtClean="0"/>
          </a:p>
          <a:p>
            <a:r>
              <a:rPr lang="en-US" altLang="zh-TW" sz="2400" dirty="0" smtClean="0"/>
              <a:t>6. </a:t>
            </a:r>
            <a:r>
              <a:rPr lang="en-US" altLang="zh-TW" sz="2400" dirty="0"/>
              <a:t>Salutation/close </a:t>
            </a:r>
            <a:r>
              <a:rPr lang="en-US" altLang="zh-TW" sz="2400" dirty="0" smtClean="0"/>
              <a:t>removal:</a:t>
            </a:r>
            <a:r>
              <a:rPr lang="zh-TW" altLang="en-US" sz="2400" dirty="0" smtClean="0"/>
              <a:t>稱謂移除</a:t>
            </a:r>
            <a:endParaRPr lang="en-US" altLang="zh-TW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725" y="206866"/>
            <a:ext cx="1190625" cy="15621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7088" y="652685"/>
            <a:ext cx="8911687" cy="1280890"/>
          </a:xfrm>
        </p:spPr>
        <p:txBody>
          <a:bodyPr/>
          <a:lstStyle/>
          <a:p>
            <a:r>
              <a:rPr lang="en-US" altLang="zh-TW" dirty="0" smtClean="0"/>
              <a:t>Challenges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07088" y="1300164"/>
            <a:ext cx="8915400" cy="5386386"/>
          </a:xfrm>
        </p:spPr>
        <p:txBody>
          <a:bodyPr>
            <a:noAutofit/>
          </a:bodyPr>
          <a:lstStyle/>
          <a:p>
            <a:r>
              <a:rPr lang="en-US" altLang="zh-TW" sz="2000" b="1" dirty="0" smtClean="0"/>
              <a:t>Response quality</a:t>
            </a:r>
          </a:p>
          <a:p>
            <a:pPr lvl="1"/>
            <a:r>
              <a:rPr lang="en-US" altLang="zh-TW" sz="2000" dirty="0"/>
              <a:t>How to ensure that the </a:t>
            </a:r>
            <a:r>
              <a:rPr lang="en-US" altLang="zh-TW" sz="2000" dirty="0" smtClean="0"/>
              <a:t>individual response </a:t>
            </a:r>
            <a:r>
              <a:rPr lang="en-US" altLang="zh-TW" sz="2000" dirty="0"/>
              <a:t>options are always high quality in </a:t>
            </a:r>
            <a:r>
              <a:rPr lang="en-US" altLang="zh-TW" sz="2000" dirty="0" smtClean="0"/>
              <a:t>language and </a:t>
            </a:r>
            <a:r>
              <a:rPr lang="en-US" altLang="zh-TW" sz="2000" dirty="0"/>
              <a:t>content.</a:t>
            </a:r>
          </a:p>
          <a:p>
            <a:r>
              <a:rPr lang="en-US" altLang="zh-TW" sz="2000" b="1" dirty="0" smtClean="0"/>
              <a:t>Utility</a:t>
            </a:r>
          </a:p>
          <a:p>
            <a:pPr lvl="1"/>
            <a:r>
              <a:rPr lang="en-US" altLang="zh-TW" sz="2000" dirty="0"/>
              <a:t>How to select multiple options to show a </a:t>
            </a:r>
            <a:r>
              <a:rPr lang="en-US" altLang="zh-TW" sz="2000" dirty="0" smtClean="0"/>
              <a:t>user so </a:t>
            </a:r>
            <a:r>
              <a:rPr lang="en-US" altLang="zh-TW" sz="2000" dirty="0"/>
              <a:t>as to maximize </a:t>
            </a:r>
            <a:r>
              <a:rPr lang="en-US" altLang="zh-TW" sz="2000" dirty="0" smtClean="0"/>
              <a:t>the likelihood </a:t>
            </a:r>
            <a:r>
              <a:rPr lang="en-US" altLang="zh-TW" sz="2000" dirty="0"/>
              <a:t>that one is chosen.</a:t>
            </a:r>
          </a:p>
          <a:p>
            <a:r>
              <a:rPr lang="en-US" altLang="zh-TW" sz="2000" b="1" dirty="0" smtClean="0"/>
              <a:t>Scalability</a:t>
            </a:r>
          </a:p>
          <a:p>
            <a:pPr lvl="1"/>
            <a:r>
              <a:rPr lang="en-US" altLang="zh-TW" sz="2000" dirty="0"/>
              <a:t>How to </a:t>
            </a:r>
            <a:r>
              <a:rPr lang="en-US" altLang="zh-TW" sz="2000" dirty="0" smtClean="0"/>
              <a:t>efficiently </a:t>
            </a:r>
            <a:r>
              <a:rPr lang="en-US" altLang="zh-TW" sz="2000" dirty="0"/>
              <a:t>process millions of </a:t>
            </a:r>
            <a:r>
              <a:rPr lang="en-US" altLang="zh-TW" sz="2000" dirty="0" smtClean="0"/>
              <a:t>messages </a:t>
            </a:r>
            <a:r>
              <a:rPr lang="en-US" altLang="zh-TW" sz="2000" dirty="0"/>
              <a:t>per day while remaining within the latency </a:t>
            </a:r>
            <a:r>
              <a:rPr lang="en-US" altLang="zh-TW" sz="2000" dirty="0" smtClean="0"/>
              <a:t>requirements </a:t>
            </a:r>
            <a:r>
              <a:rPr lang="en-US" altLang="zh-TW" sz="2000" dirty="0"/>
              <a:t>of an email delivery system.</a:t>
            </a:r>
          </a:p>
          <a:p>
            <a:r>
              <a:rPr lang="en-US" altLang="zh-TW" sz="2000" b="1" dirty="0" smtClean="0"/>
              <a:t>Privacy</a:t>
            </a:r>
          </a:p>
          <a:p>
            <a:pPr lvl="1"/>
            <a:r>
              <a:rPr lang="en-US" altLang="zh-TW" sz="2000" dirty="0"/>
              <a:t>How to develop this system without ever </a:t>
            </a:r>
            <a:r>
              <a:rPr lang="en-US" altLang="zh-TW" sz="2000" dirty="0" smtClean="0"/>
              <a:t>inspecting </a:t>
            </a:r>
            <a:r>
              <a:rPr lang="en-US" altLang="zh-TW" sz="2000" dirty="0"/>
              <a:t>the data except aggregate statistics.</a:t>
            </a:r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8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7087" y="652685"/>
            <a:ext cx="8911687" cy="747490"/>
          </a:xfrm>
        </p:spPr>
        <p:txBody>
          <a:bodyPr/>
          <a:lstStyle/>
          <a:p>
            <a:r>
              <a:rPr lang="en-US" altLang="zh-TW" dirty="0" smtClean="0"/>
              <a:t>Triggering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07087" y="1400174"/>
            <a:ext cx="10452984" cy="4429125"/>
          </a:xfrm>
        </p:spPr>
        <p:txBody>
          <a:bodyPr/>
          <a:lstStyle/>
          <a:p>
            <a:r>
              <a:rPr lang="en-US" altLang="zh-TW" sz="2000" dirty="0"/>
              <a:t>The triggering module is the entry point of the </a:t>
            </a:r>
            <a:r>
              <a:rPr lang="en-US" altLang="zh-TW" sz="2000" dirty="0" smtClean="0"/>
              <a:t>Smart Reply </a:t>
            </a:r>
            <a:r>
              <a:rPr lang="en-US" altLang="zh-TW" sz="2000" dirty="0"/>
              <a:t>system</a:t>
            </a:r>
            <a:r>
              <a:rPr lang="en-US" altLang="zh-TW" sz="2000" dirty="0" smtClean="0"/>
              <a:t>.</a:t>
            </a:r>
          </a:p>
          <a:p>
            <a:r>
              <a:rPr lang="en-US" altLang="zh-TW" sz="2000" dirty="0" smtClean="0"/>
              <a:t>Not all emails need response suggestions.(</a:t>
            </a:r>
            <a:r>
              <a:rPr lang="en-US" altLang="zh-TW" sz="2000" dirty="0" err="1" smtClean="0"/>
              <a:t>eg</a:t>
            </a:r>
            <a:r>
              <a:rPr lang="en-US" altLang="zh-TW" sz="2000" dirty="0" smtClean="0"/>
              <a:t>. Promotional emails, open-ended questions…</a:t>
            </a:r>
            <a:r>
              <a:rPr lang="en-US" altLang="zh-TW" sz="2000" dirty="0" err="1" smtClean="0"/>
              <a:t>etc</a:t>
            </a:r>
            <a:r>
              <a:rPr lang="en-US" altLang="zh-TW" sz="2000" dirty="0" smtClean="0"/>
              <a:t>)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Based on feedforward neural network[9]</a:t>
            </a:r>
          </a:p>
          <a:p>
            <a:r>
              <a:rPr lang="en-US" altLang="zh-TW" sz="2000" dirty="0" smtClean="0"/>
              <a:t>&gt;&gt;</a:t>
            </a:r>
            <a:r>
              <a:rPr lang="en-US" altLang="zh-TW" sz="2000" dirty="0"/>
              <a:t>P</a:t>
            </a:r>
            <a:r>
              <a:rPr lang="en-US" altLang="zh-TW" sz="2000" dirty="0" smtClean="0"/>
              <a:t>roduces </a:t>
            </a:r>
            <a:r>
              <a:rPr lang="en-US" altLang="zh-TW" sz="2000" dirty="0"/>
              <a:t>a probability score </a:t>
            </a:r>
            <a:r>
              <a:rPr lang="en-US" altLang="zh-TW" sz="2000" dirty="0" smtClean="0"/>
              <a:t>for every </a:t>
            </a:r>
            <a:r>
              <a:rPr lang="en-US" altLang="zh-TW" sz="2000" dirty="0"/>
              <a:t>incoming message. If the score is above some </a:t>
            </a:r>
            <a:r>
              <a:rPr lang="en-US" altLang="zh-TW" sz="2000" dirty="0" smtClean="0"/>
              <a:t>threshold</a:t>
            </a:r>
            <a:r>
              <a:rPr lang="en-US" altLang="zh-TW" sz="2000" dirty="0"/>
              <a:t>, we trigger and run the LSTM scoring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B65-FEBF-4562-8371-7F90746AE462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443" y="186010"/>
            <a:ext cx="2564402" cy="118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7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1184</TotalTime>
  <Words>680</Words>
  <Application>Microsoft Office PowerPoint</Application>
  <PresentationFormat>自訂</PresentationFormat>
  <Paragraphs>161</Paragraphs>
  <Slides>25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絲縷</vt:lpstr>
      <vt:lpstr>Smart Reply:  Automated Response Suggestion for Email</vt:lpstr>
      <vt:lpstr>Outline</vt:lpstr>
      <vt:lpstr>Motivation</vt:lpstr>
      <vt:lpstr>Purpose</vt:lpstr>
      <vt:lpstr>Framework</vt:lpstr>
      <vt:lpstr>Outline</vt:lpstr>
      <vt:lpstr>Preprocessing</vt:lpstr>
      <vt:lpstr>Challenges</vt:lpstr>
      <vt:lpstr>Triggering</vt:lpstr>
      <vt:lpstr>Triggering</vt:lpstr>
      <vt:lpstr>Response selection(LSTM)</vt:lpstr>
      <vt:lpstr>Response selection(LSTM)</vt:lpstr>
      <vt:lpstr>Response selection(LSTM)</vt:lpstr>
      <vt:lpstr>Response selection(LSTM)</vt:lpstr>
      <vt:lpstr>Permitted responses and clusters</vt:lpstr>
      <vt:lpstr>Permitted responses and clusters</vt:lpstr>
      <vt:lpstr>Permitted responses and clusters</vt:lpstr>
      <vt:lpstr>Diversity selection</vt:lpstr>
      <vt:lpstr>Outline</vt:lpstr>
      <vt:lpstr>Data Set</vt:lpstr>
      <vt:lpstr>Results for Triggering</vt:lpstr>
      <vt:lpstr>Results for Response selection</vt:lpstr>
      <vt:lpstr>Results for diversity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Reply:  Automated Response Suggestion for Email</dc:title>
  <dc:creator>蔡謹安</dc:creator>
  <cp:lastModifiedBy>USER</cp:lastModifiedBy>
  <cp:revision>54</cp:revision>
  <dcterms:created xsi:type="dcterms:W3CDTF">2017-04-24T13:03:16Z</dcterms:created>
  <dcterms:modified xsi:type="dcterms:W3CDTF">2017-04-25T09:48:29Z</dcterms:modified>
</cp:coreProperties>
</file>